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284" r:id="rId4"/>
    <p:sldId id="291" r:id="rId5"/>
    <p:sldId id="259" r:id="rId6"/>
    <p:sldId id="292" r:id="rId7"/>
    <p:sldId id="293" r:id="rId8"/>
    <p:sldId id="294" r:id="rId9"/>
    <p:sldId id="295" r:id="rId10"/>
    <p:sldId id="296" r:id="rId11"/>
    <p:sldId id="298" r:id="rId12"/>
    <p:sldId id="300" r:id="rId13"/>
    <p:sldId id="301" r:id="rId14"/>
    <p:sldId id="299" r:id="rId15"/>
    <p:sldId id="260" r:id="rId1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FCFBF9"/>
    <a:srgbClr val="F5F6F1"/>
    <a:srgbClr val="E7F6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869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xmlns="" id="{7FBB257C-4E6F-4A38-B57E-1DEE62161E5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2171827-52C8-40D0-8BB2-1AA3C2BB1E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27F4EE88-C37E-4C4F-A400-B62FDBA03F9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7A9E688E-A8E8-4B60-B075-EEBF68F820C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3AFA24CF-0380-47B2-81EC-2DBB7E2990D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C31EAC21-4492-4646-AF72-876E9FEB16B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2C7B2AD-A688-4515-A876-3AFA665024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382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xmlns="" id="{674FD199-91E5-4CB7-AC56-57800DC103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F4A159-34EA-40DA-8FBF-304F203B6DC1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1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xmlns="" id="{B03C8EB0-EE6D-4349-A709-62F9B5F46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xmlns="" id="{D5313919-2BE5-427B-8447-89FDC8238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6119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xmlns="" id="{F7DC8C54-7AF0-45E2-8E8B-7C482B7088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37E98E-03AA-42A8-8863-AD9850B89E68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10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xmlns="" id="{9AC3EB4C-CE3B-4788-9C64-160FA5B42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FF0208B7-BD6B-4379-8633-3BA305504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7091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xmlns="" id="{F7DC8C54-7AF0-45E2-8E8B-7C482B7088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37E98E-03AA-42A8-8863-AD9850B89E68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11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xmlns="" id="{9AC3EB4C-CE3B-4788-9C64-160FA5B42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FF0208B7-BD6B-4379-8633-3BA305504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604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xmlns="" id="{F7DC8C54-7AF0-45E2-8E8B-7C482B7088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37E98E-03AA-42A8-8863-AD9850B89E68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12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xmlns="" id="{9AC3EB4C-CE3B-4788-9C64-160FA5B42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FF0208B7-BD6B-4379-8633-3BA305504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5267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xmlns="" id="{F7DC8C54-7AF0-45E2-8E8B-7C482B7088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37E98E-03AA-42A8-8863-AD9850B89E68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13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xmlns="" id="{9AC3EB4C-CE3B-4788-9C64-160FA5B42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FF0208B7-BD6B-4379-8633-3BA305504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3662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xmlns="" id="{F7DC8C54-7AF0-45E2-8E8B-7C482B7088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37E98E-03AA-42A8-8863-AD9850B89E68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14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xmlns="" id="{9AC3EB4C-CE3B-4788-9C64-160FA5B42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FF0208B7-BD6B-4379-8633-3BA305504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7393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:a16="http://schemas.microsoft.com/office/drawing/2014/main" xmlns="" id="{25F9A728-C05C-411D-BA97-AFC1F7D264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5E601E-1124-4576-910E-5731A7E5BCEA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15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xmlns="" id="{9A6D72FE-F456-47B5-8BD8-0820ECC92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xmlns="" id="{448FAF1F-A0A9-4C6B-A2F8-A1D786D53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168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xmlns="" id="{98DD22ED-985F-4B67-991C-C809CD08C6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BF613-6099-4A37-99AC-722C1B914D8F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2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xmlns="" id="{FC252981-10F9-484A-9AFA-0DBB3BA0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xmlns="" id="{561FE79F-2450-45C7-B1D8-A369B61A6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99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xmlns="" id="{976CC746-631C-4B2C-BC23-A327B027FC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8DD4E9-6091-4788-93C1-0249378E38CA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3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xmlns="" id="{0A849CC6-3B8D-4EAF-8830-C640872D2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xmlns="" id="{5560B852-9A91-4673-A16B-F0E2B754F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691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xmlns="" id="{F7DC8C54-7AF0-45E2-8E8B-7C482B7088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37E98E-03AA-42A8-8863-AD9850B89E68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4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xmlns="" id="{9AC3EB4C-CE3B-4788-9C64-160FA5B42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FF0208B7-BD6B-4379-8633-3BA305504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800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xmlns="" id="{F7DC8C54-7AF0-45E2-8E8B-7C482B7088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37E98E-03AA-42A8-8863-AD9850B89E68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5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xmlns="" id="{9AC3EB4C-CE3B-4788-9C64-160FA5B42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FF0208B7-BD6B-4379-8633-3BA305504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679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xmlns="" id="{F7DC8C54-7AF0-45E2-8E8B-7C482B7088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37E98E-03AA-42A8-8863-AD9850B89E68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6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xmlns="" id="{9AC3EB4C-CE3B-4788-9C64-160FA5B42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FF0208B7-BD6B-4379-8633-3BA305504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0842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xmlns="" id="{F7DC8C54-7AF0-45E2-8E8B-7C482B7088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37E98E-03AA-42A8-8863-AD9850B89E68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7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xmlns="" id="{9AC3EB4C-CE3B-4788-9C64-160FA5B42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FF0208B7-BD6B-4379-8633-3BA305504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964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xmlns="" id="{F7DC8C54-7AF0-45E2-8E8B-7C482B7088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37E98E-03AA-42A8-8863-AD9850B89E68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8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xmlns="" id="{9AC3EB4C-CE3B-4788-9C64-160FA5B42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FF0208B7-BD6B-4379-8633-3BA305504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4143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xmlns="" id="{F7DC8C54-7AF0-45E2-8E8B-7C482B7088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37E98E-03AA-42A8-8863-AD9850B89E68}" type="slidenum">
              <a:rPr lang="de-DE" altLang="de-DE" sz="1400" smtClean="0">
                <a:cs typeface="Arial Unicode MS" charset="0"/>
              </a:rPr>
              <a:pPr>
                <a:spcBef>
                  <a:spcPct val="0"/>
                </a:spcBef>
              </a:pPr>
              <a:t>9</a:t>
            </a:fld>
            <a:endParaRPr lang="de-DE" altLang="de-DE" sz="1400">
              <a:cs typeface="Arial Unicode MS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xmlns="" id="{9AC3EB4C-CE3B-4788-9C64-160FA5B42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FF0208B7-BD6B-4379-8633-3BA305504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075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4387B0E-9AAA-4D20-BAE8-3CA65C73CB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D731AFA-EDC6-4D27-B5CA-29FC913433B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FCBE2F-077D-46E6-BDC9-3FDD700C90A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7CD8C-4C91-4698-A4D0-41AD9D0BDD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210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8D28E8-3A22-4E67-A7CA-219A674CED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596488-B963-4F6B-A19E-3C2CD3360A1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E6E87C-9E32-4BA1-BC8A-893ADBDF311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5C45F-D929-4EF9-BC51-37F6F05577A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443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135426-2C05-463B-99A4-137794A534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31B084-5446-43E0-B058-CAB297D8924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31B1C3B-A155-4199-8BE0-EC6BAF41F56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E94BE-A225-4ACB-A258-788C17F9FA1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870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7E9F6E-3D50-45C2-A772-57D13BDD87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283D23-3D9F-45E5-800C-6A7212AB7DD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2AAEB1-07B9-4EEF-88E7-0E543A29341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08AC-FAD9-4103-BF20-5B3E5A93231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24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4F3AD1-5266-4DF9-8A59-00BB9FBFEFD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30AB38-B7AB-488A-A44B-7F5AFA8DF26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CE838C-79FB-4301-BB1E-17E14860167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EBE4F-FCC0-495D-9ECF-923DF3CE43C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65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10AFA3E-8D07-44C2-B364-B652203BA1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F9D0AFD-C8D3-40CB-8A6F-46D4735DC62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21F7F79F-82C7-4CAD-9BDA-A987AAEB44D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F73E9-8545-4D77-8A63-65F8529A32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243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D8926EB1-0600-4FB5-B114-CCE63EF85B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9B10C984-BD78-47F6-BA79-2B89A1D6A2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A097AE87-E12A-4893-A591-1B6C7B8978B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EE0A-1A5D-4E43-8255-01823E3EA4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389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D8BF6F40-C897-4572-AD9E-0820213738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C98B2D6-999D-4BA8-831F-08212FBFD08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3C8C6B-C665-4FA0-974B-110402E6EA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31497-CE74-4623-A6E6-3479B0F049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407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CEEE1F2A-2750-4226-8F1F-34E23B04E2F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140EE47-F335-4418-9F55-020C593B66A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892C402-C896-499D-B931-7A33D892B38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8DD1E-1DA3-4AD9-BD02-E986A7F6D0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08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FA70BD7-D1FE-4630-9CAE-3003009180D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9484293-9FCF-420A-AD13-222317C9AFC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6EFBDFC4-0358-404D-8361-5A78179AD11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1341-2F8C-4F4E-8150-6E31B275E0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866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1F2D412-11F2-4B62-838B-E653B84997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68336CA2-53CC-4B0A-9F59-32BF9C70E3E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37A3F494-6A7D-43CA-B45D-033364BDF27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63B30-3FD2-44A5-94CB-E38D57352E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805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EBAE7B6C-EB2B-4673-910B-831176CB8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A357AAF1-6D42-4D59-A7D0-4C8F97F35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A3537356-5D3F-4820-AF84-A945D599029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B74F02C-F6E9-443A-8985-F9C817134C4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1F11DC1-8D52-477A-8664-5E03D65A3B3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94584B9D-8D41-4F37-AEC1-EC22B9CA7ED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389A97B7-01E7-4FF2-84E0-CB4A37390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2475"/>
            <a:ext cx="10079038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A14CDF7D-C487-4297-BA9F-E90D33132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5989638"/>
            <a:ext cx="8894762" cy="1262062"/>
          </a:xfrm>
        </p:spPr>
        <p:txBody>
          <a:bodyPr/>
          <a:lstStyle/>
          <a:p>
            <a:pPr algn="l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Infoabend</a:t>
            </a:r>
            <a:r>
              <a:rPr lang="de-DE" altLang="de-DE" sz="3000" b="1" dirty="0">
                <a:solidFill>
                  <a:srgbClr val="FFFFFF"/>
                </a:solidFill>
                <a:latin typeface="Verdana" panose="020B0604030504040204" pitchFamily="34" charset="0"/>
              </a:rPr>
              <a:t/>
            </a:r>
            <a:br>
              <a:rPr lang="de-DE" altLang="de-DE" sz="3000" b="1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de-DE" altLang="de-DE" sz="600" dirty="0">
                <a:solidFill>
                  <a:srgbClr val="FFFFFF"/>
                </a:solidFill>
                <a:latin typeface="Verdana" panose="020B0604030504040204" pitchFamily="34" charset="0"/>
              </a:rPr>
              <a:t/>
            </a:r>
            <a:br>
              <a:rPr lang="de-DE" altLang="de-DE" sz="6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de-DE" altLang="de-DE" sz="3000" b="1" dirty="0">
                <a:solidFill>
                  <a:srgbClr val="FFFFFF"/>
                </a:solidFill>
                <a:latin typeface="Verdana" panose="020B0604030504040204" pitchFamily="34" charset="0"/>
              </a:rPr>
              <a:t>der Technikerschule Bremen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xmlns="" id="{A8D815BE-06BE-4BC4-8CB1-08541F2E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42938"/>
            <a:ext cx="3744913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>
            <a:extLst>
              <a:ext uri="{FF2B5EF4-FFF2-40B4-BE49-F238E27FC236}">
                <a16:creationId xmlns:a16="http://schemas.microsoft.com/office/drawing/2014/main" xmlns="" id="{3DAA6FB8-74DB-48ED-B931-32C318CE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1625"/>
            <a:ext cx="9167812" cy="1262063"/>
          </a:xfrm>
        </p:spPr>
        <p:txBody>
          <a:bodyPr/>
          <a:lstStyle/>
          <a:p>
            <a:pPr algn="l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Stundentafel Elektrotechnik </a:t>
            </a:r>
            <a:endParaRPr lang="de-DE" altLang="de-DE" sz="3000" b="1" dirty="0">
              <a:solidFill>
                <a:srgbClr val="0066CC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751218" y="1835621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</a:rPr>
              <a:t>Technikerschule Bremen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10C8C19-3E6E-4450-8228-58083A5B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22" y="6443663"/>
            <a:ext cx="2665412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7271522" y="1768475"/>
            <a:ext cx="3169390" cy="1677987"/>
            <a:chOff x="7271522" y="45774"/>
            <a:chExt cx="3169390" cy="1677987"/>
          </a:xfrm>
        </p:grpSpPr>
        <p:pic>
          <p:nvPicPr>
            <p:cNvPr id="10" name="Grafik 4">
              <a:extLst>
                <a:ext uri="{FF2B5EF4-FFF2-40B4-BE49-F238E27FC236}">
                  <a16:creationId xmlns:a16="http://schemas.microsoft.com/office/drawing/2014/main" xmlns="" id="{9C490436-FB84-46B4-86FD-FA89D6CAC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522" y="45774"/>
              <a:ext cx="2665412" cy="167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8208664" y="116959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Elektrotechnik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Inhaltsplatzhalter 16"/>
          <p:cNvSpPr>
            <a:spLocks noGrp="1"/>
          </p:cNvSpPr>
          <p:nvPr>
            <p:ph idx="1"/>
          </p:nvPr>
        </p:nvSpPr>
        <p:spPr>
          <a:xfrm>
            <a:off x="623888" y="1768475"/>
            <a:ext cx="6432648" cy="49879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800" b="1" dirty="0" smtClean="0"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Übergreifender Bereich (11 SWS):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Deutsch, Englisch, Politik</a:t>
            </a:r>
            <a:br>
              <a:rPr lang="de-DE" sz="18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</a:pPr>
            <a:r>
              <a:rPr lang="de-DE" sz="1800" b="1" dirty="0" smtClean="0"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Fachrichtungsbezogener Grundlagenbereich (18 SWS):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Mathe, Industriebetriebslehre, Technologie, Technische Dokumentation &amp; Normen</a:t>
            </a:r>
            <a:b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</a:pPr>
            <a:r>
              <a:rPr lang="de-DE" sz="1800" b="1" dirty="0" smtClean="0"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Fachrichtungsbezogener Anwendungsbereich, Prüfungen (31 SWS):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Angewandte Elektronik, Technische Informatik, </a:t>
            </a:r>
            <a:r>
              <a:rPr lang="de-DE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Seuerungs</a:t>
            </a: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&amp; Regelungstechnik, Energietechnik (Spez.), Informationstechnik (Spez.)</a:t>
            </a:r>
            <a:b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</a:pPr>
            <a:r>
              <a:rPr lang="de-DE" sz="1800" b="1" dirty="0" smtClean="0"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Wahlpflichtmodule: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Projektarbeit, Gebäudeautomatisierung,</a:t>
            </a:r>
            <a:b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QM/QS, SAP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73" y="3779837"/>
            <a:ext cx="270006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23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>
            <a:extLst>
              <a:ext uri="{FF2B5EF4-FFF2-40B4-BE49-F238E27FC236}">
                <a16:creationId xmlns:a16="http://schemas.microsoft.com/office/drawing/2014/main" xmlns="" id="{3DAA6FB8-74DB-48ED-B931-32C318CE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1625"/>
            <a:ext cx="9167812" cy="1262063"/>
          </a:xfrm>
        </p:spPr>
        <p:txBody>
          <a:bodyPr/>
          <a:lstStyle/>
          <a:p>
            <a:pPr algn="l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Förderungen</a:t>
            </a:r>
            <a:endParaRPr lang="de-DE" altLang="de-DE" sz="3000" b="1" dirty="0">
              <a:solidFill>
                <a:srgbClr val="0066CC"/>
              </a:solidFill>
              <a:latin typeface="Verdana" panose="020B0604030504040204" pitchFamily="34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xmlns="" id="{486AB6F5-77CF-4E5D-9F3C-37473A779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824" y="1741488"/>
            <a:ext cx="5832648" cy="4486621"/>
          </a:xfrm>
        </p:spPr>
        <p:txBody>
          <a:bodyPr tIns="0"/>
          <a:lstStyle/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Zeitsoldaten Bundesförderungsdienst</a:t>
            </a:r>
          </a:p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Deutsche Rentenversicherung</a:t>
            </a:r>
          </a:p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BAföG: Meister-BAföG</a:t>
            </a:r>
          </a:p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N-Bank: Zinsfreier </a:t>
            </a: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K</a:t>
            </a: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redit für Kursgebühren</a:t>
            </a:r>
          </a:p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Abschlussprämie des Landes Bremen </a:t>
            </a:r>
            <a:endParaRPr lang="de-DE" altLang="de-DE" sz="18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17413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751218" y="1835621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</a:rPr>
              <a:t>Technikerschule Bremen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10C8C19-3E6E-4450-8228-58083A5B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6443663"/>
            <a:ext cx="2665412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3605151"/>
            <a:ext cx="3631614" cy="204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09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>
            <a:extLst>
              <a:ext uri="{FF2B5EF4-FFF2-40B4-BE49-F238E27FC236}">
                <a16:creationId xmlns:a16="http://schemas.microsoft.com/office/drawing/2014/main" xmlns="" id="{3DAA6FB8-74DB-48ED-B931-32C318CE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1625"/>
            <a:ext cx="9167812" cy="1262063"/>
          </a:xfrm>
        </p:spPr>
        <p:txBody>
          <a:bodyPr/>
          <a:lstStyle/>
          <a:p>
            <a:pPr algn="l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Vorbereitungskurs: Mathematik</a:t>
            </a:r>
            <a:endParaRPr lang="de-DE" altLang="de-DE" sz="3000" b="1" dirty="0">
              <a:solidFill>
                <a:srgbClr val="0066CC"/>
              </a:solidFill>
              <a:latin typeface="Verdana" panose="020B0604030504040204" pitchFamily="34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xmlns="" id="{486AB6F5-77CF-4E5D-9F3C-37473A779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824" y="1741488"/>
            <a:ext cx="5832648" cy="4486621"/>
          </a:xfrm>
        </p:spPr>
        <p:txBody>
          <a:bodyPr tIns="0"/>
          <a:lstStyle/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Inhalt:</a:t>
            </a:r>
          </a:p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Mathematik des 1. Semesters (50 </a:t>
            </a:r>
            <a:r>
              <a:rPr lang="de-DE" altLang="de-DE" sz="1800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UStd</a:t>
            </a: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.)</a:t>
            </a:r>
          </a:p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Kosten:</a:t>
            </a:r>
          </a:p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200 € pro Person (Barzahlung am 1. Termin)</a:t>
            </a:r>
          </a:p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Termine:</a:t>
            </a:r>
          </a:p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7 Termine am Freitagabend </a:t>
            </a:r>
            <a:b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17:30 Uhr – 21:15 Uhr</a:t>
            </a:r>
          </a:p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3 Termine am Samstagvormittag 10:00 Uhr – 13:45 Uhr</a:t>
            </a:r>
          </a:p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Start:</a:t>
            </a:r>
          </a:p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Freitag, den 27. November 2020</a:t>
            </a:r>
          </a:p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de-DE" altLang="de-DE" sz="18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17413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751218" y="1835621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</a:rPr>
              <a:t>Technikerschule Bremen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10C8C19-3E6E-4450-8228-58083A5B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6443663"/>
            <a:ext cx="2665412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13" y="3851845"/>
            <a:ext cx="2657552" cy="16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51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>
            <a:extLst>
              <a:ext uri="{FF2B5EF4-FFF2-40B4-BE49-F238E27FC236}">
                <a16:creationId xmlns:a16="http://schemas.microsoft.com/office/drawing/2014/main" xmlns="" id="{3DAA6FB8-74DB-48ED-B931-32C318CE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1625"/>
            <a:ext cx="9167812" cy="1262063"/>
          </a:xfrm>
        </p:spPr>
        <p:txBody>
          <a:bodyPr/>
          <a:lstStyle/>
          <a:p>
            <a:pPr algn="l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Fragen</a:t>
            </a:r>
            <a:endParaRPr lang="de-DE" altLang="de-DE" sz="3000" b="1" dirty="0">
              <a:solidFill>
                <a:srgbClr val="0066CC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751218" y="1835621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</a:rPr>
              <a:t>Technikerschule Bremen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10C8C19-3E6E-4450-8228-58083A5B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6443663"/>
            <a:ext cx="2665412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816176" y="1835621"/>
            <a:ext cx="230425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900" dirty="0" smtClean="0"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de-DE" sz="23900" dirty="0">
              <a:solidFill>
                <a:srgbClr val="0066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65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>
            <a:extLst>
              <a:ext uri="{FF2B5EF4-FFF2-40B4-BE49-F238E27FC236}">
                <a16:creationId xmlns:a16="http://schemas.microsoft.com/office/drawing/2014/main" xmlns="" id="{3DAA6FB8-74DB-48ED-B931-32C318CE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1625"/>
            <a:ext cx="9167812" cy="1262063"/>
          </a:xfrm>
        </p:spPr>
        <p:txBody>
          <a:bodyPr/>
          <a:lstStyle/>
          <a:p>
            <a:pPr algn="l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Was ist noch zu machen…</a:t>
            </a:r>
            <a:endParaRPr lang="de-DE" altLang="de-DE" sz="3000" b="1" dirty="0">
              <a:solidFill>
                <a:srgbClr val="0066CC"/>
              </a:solidFill>
              <a:latin typeface="Verdana" panose="020B0604030504040204" pitchFamily="34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xmlns="" id="{486AB6F5-77CF-4E5D-9F3C-37473A779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824" y="1741488"/>
            <a:ext cx="5832648" cy="4486621"/>
          </a:xfrm>
        </p:spPr>
        <p:txBody>
          <a:bodyPr tIns="0"/>
          <a:lstStyle/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Verträge abschließen:</a:t>
            </a:r>
          </a:p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Aushändigen der Verträge</a:t>
            </a:r>
          </a:p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Unterschreiben</a:t>
            </a:r>
          </a:p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Direkt abgeben </a:t>
            </a:r>
          </a:p>
          <a:p>
            <a:pPr marL="285750" indent="-285750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Oder per Post zuschicken</a:t>
            </a:r>
          </a:p>
        </p:txBody>
      </p:sp>
      <p:pic>
        <p:nvPicPr>
          <p:cNvPr id="17413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751218" y="1835621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</a:rPr>
              <a:t>Technikerschule Bremen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10C8C19-3E6E-4450-8228-58083A5B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6443663"/>
            <a:ext cx="2665412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49" y="3632180"/>
            <a:ext cx="2710690" cy="18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98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5D9F1AA7-DCD9-4061-A7D5-428D51235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838" y="6156325"/>
            <a:ext cx="8888412" cy="1403350"/>
          </a:xfrm>
        </p:spPr>
        <p:txBody>
          <a:bodyPr/>
          <a:lstStyle/>
          <a:p>
            <a:pPr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>
                <a:solidFill>
                  <a:srgbClr val="FFFFFF"/>
                </a:solidFill>
                <a:latin typeface="Verdana" panose="020B0604030504040204" pitchFamily="34" charset="0"/>
              </a:rPr>
              <a:t/>
            </a:r>
            <a:br>
              <a:rPr lang="de-DE" altLang="de-DE" sz="3000" b="1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de-DE" altLang="de-DE" sz="3000" b="1" dirty="0">
                <a:solidFill>
                  <a:srgbClr val="FFFFFF"/>
                </a:solidFill>
                <a:latin typeface="Verdana" panose="020B0604030504040204" pitchFamily="34" charset="0"/>
              </a:rPr>
              <a:t/>
            </a:r>
            <a:br>
              <a:rPr lang="de-DE" altLang="de-DE" sz="3000" b="1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de-DE" altLang="de-DE" sz="2200" dirty="0">
                <a:solidFill>
                  <a:srgbClr val="FFFFFF"/>
                </a:solidFill>
                <a:latin typeface="Verdana" panose="020B0604030504040204" pitchFamily="34" charset="0"/>
              </a:rPr>
              <a:t/>
            </a:r>
            <a:br>
              <a:rPr lang="de-DE" altLang="de-DE" sz="22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de-DE" altLang="de-DE" sz="800" dirty="0">
                <a:solidFill>
                  <a:srgbClr val="FFFFFF"/>
                </a:solidFill>
                <a:latin typeface="Verdana" panose="020B0604030504040204" pitchFamily="34" charset="0"/>
              </a:rPr>
              <a:t/>
            </a:r>
            <a:br>
              <a:rPr lang="de-DE" altLang="de-DE" sz="8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endParaRPr lang="de-DE" altLang="de-DE" sz="2000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35844" name="Grafik 4">
            <a:extLst>
              <a:ext uri="{FF2B5EF4-FFF2-40B4-BE49-F238E27FC236}">
                <a16:creationId xmlns:a16="http://schemas.microsoft.com/office/drawing/2014/main" xmlns="" id="{C69F3B55-DBBA-4D0F-AE84-10F323392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0080626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1">
            <a:extLst>
              <a:ext uri="{FF2B5EF4-FFF2-40B4-BE49-F238E27FC236}">
                <a16:creationId xmlns:a16="http://schemas.microsoft.com/office/drawing/2014/main" xmlns="" id="{48C0921C-BB6C-4536-A1BE-F35AB367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5861"/>
            <a:ext cx="10079038" cy="356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35856" y="4629412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Start der Aufstiegsfortbildung:</a:t>
            </a:r>
          </a:p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8. Februar 2021</a:t>
            </a:r>
            <a:br>
              <a:rPr lang="de-DE" sz="2800" dirty="0" smtClean="0">
                <a:solidFill>
                  <a:schemeClr val="bg1"/>
                </a:solidFill>
              </a:rPr>
            </a:br>
            <a:endParaRPr lang="de-DE" sz="2800" dirty="0" smtClean="0">
              <a:solidFill>
                <a:schemeClr val="bg1"/>
              </a:solidFill>
            </a:endParaRPr>
          </a:p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Maschinentechnik 9:00 Uhr</a:t>
            </a:r>
          </a:p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Elektrotechnik 10:30 Uhr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xmlns="" id="{BA096361-1951-40AE-958E-EDA5C144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763713"/>
            <a:ext cx="2682875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2">
            <a:extLst>
              <a:ext uri="{FF2B5EF4-FFF2-40B4-BE49-F238E27FC236}">
                <a16:creationId xmlns:a16="http://schemas.microsoft.com/office/drawing/2014/main" xmlns="" id="{98E1868D-FE62-4B01-93BB-3270C3C3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3621088"/>
            <a:ext cx="2693988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3">
            <a:extLst>
              <a:ext uri="{FF2B5EF4-FFF2-40B4-BE49-F238E27FC236}">
                <a16:creationId xmlns:a16="http://schemas.microsoft.com/office/drawing/2014/main" xmlns="" id="{2982EF94-56D8-400B-BD92-2787B846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6369050"/>
            <a:ext cx="2665413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Rectangle 4">
            <a:extLst>
              <a:ext uri="{FF2B5EF4-FFF2-40B4-BE49-F238E27FC236}">
                <a16:creationId xmlns:a16="http://schemas.microsoft.com/office/drawing/2014/main" xmlns="" id="{B94681C2-E5FE-440C-908D-8171C9E57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1625"/>
            <a:ext cx="9167812" cy="1262063"/>
          </a:xfrm>
        </p:spPr>
        <p:txBody>
          <a:bodyPr/>
          <a:lstStyle/>
          <a:p>
            <a:pPr algn="l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Sie sind hier, weil …</a:t>
            </a:r>
            <a:endParaRPr lang="de-DE" altLang="de-DE" sz="3000" b="1" dirty="0">
              <a:solidFill>
                <a:srgbClr val="0066CC"/>
              </a:solidFill>
              <a:latin typeface="Verdana" panose="020B0604030504040204" pitchFamily="34" charset="0"/>
            </a:endParaRPr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xmlns="" id="{E521721F-C5D2-4097-A627-3379A0BEC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1741488"/>
            <a:ext cx="5505450" cy="4990677"/>
          </a:xfrm>
        </p:spPr>
        <p:txBody>
          <a:bodyPr tIns="0"/>
          <a:lstStyle/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SIE ES WOLLEN!</a:t>
            </a:r>
            <a:endParaRPr lang="de-DE" altLang="de-DE" sz="20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de-DE" altLang="de-DE" sz="2000" b="1" dirty="0" smtClean="0">
              <a:solidFill>
                <a:srgbClr val="0066CC"/>
              </a:solidFill>
              <a:latin typeface="Verdana" panose="020B0604030504040204" pitchFamily="34" charset="0"/>
            </a:endParaRPr>
          </a:p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Neue Berufsperspektiven</a:t>
            </a:r>
            <a:endParaRPr lang="de-DE" altLang="de-DE" sz="2000" b="1" dirty="0" smtClean="0">
              <a:solidFill>
                <a:srgbClr val="0066CC"/>
              </a:solidFill>
              <a:latin typeface="Verdana" panose="020B0604030504040204" pitchFamily="34" charset="0"/>
            </a:endParaRPr>
          </a:p>
          <a:p>
            <a:pPr marL="446088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 smtClean="0">
                <a:latin typeface="Verdana" panose="020B0604030504040204" pitchFamily="34" charset="0"/>
              </a:rPr>
              <a:t>Arbeiten im mittleren Management</a:t>
            </a:r>
          </a:p>
          <a:p>
            <a:pPr marL="446088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 smtClean="0">
                <a:latin typeface="Verdana" panose="020B0604030504040204" pitchFamily="34" charset="0"/>
              </a:rPr>
              <a:t>Personalverantwortung</a:t>
            </a:r>
          </a:p>
          <a:p>
            <a:pPr marL="446088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 smtClean="0">
                <a:latin typeface="Verdana" panose="020B0604030504040204" pitchFamily="34" charset="0"/>
              </a:rPr>
              <a:t>Vorbildfunktion </a:t>
            </a:r>
          </a:p>
          <a:p>
            <a:pPr marL="446088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 smtClean="0">
                <a:latin typeface="Verdana" panose="020B0604030504040204" pitchFamily="34" charset="0"/>
              </a:rPr>
              <a:t>Ausbilder, Ausbilderin</a:t>
            </a:r>
            <a:endParaRPr lang="de-DE" altLang="de-DE" sz="2000" dirty="0" smtClean="0">
              <a:latin typeface="Verdana" panose="020B0604030504040204" pitchFamily="34" charset="0"/>
            </a:endParaRPr>
          </a:p>
          <a:p>
            <a:pPr marL="446088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 smtClean="0">
                <a:latin typeface="Verdana" panose="020B0604030504040204" pitchFamily="34" charset="0"/>
              </a:rPr>
              <a:t>Team und Projektleitung</a:t>
            </a:r>
          </a:p>
          <a:p>
            <a:pPr marL="446088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 smtClean="0">
                <a:latin typeface="Verdana" panose="020B0604030504040204" pitchFamily="34" charset="0"/>
              </a:rPr>
              <a:t>Entwicklung und Design von </a:t>
            </a:r>
            <a:r>
              <a:rPr lang="de-DE" altLang="de-DE" sz="2000" dirty="0" smtClean="0">
                <a:latin typeface="Verdana" panose="020B0604030504040204" pitchFamily="34" charset="0"/>
              </a:rPr>
              <a:t>P</a:t>
            </a:r>
            <a:r>
              <a:rPr lang="de-DE" altLang="de-DE" sz="2000" dirty="0" smtClean="0">
                <a:latin typeface="Verdana" panose="020B0604030504040204" pitchFamily="34" charset="0"/>
              </a:rPr>
              <a:t>rodukten</a:t>
            </a:r>
          </a:p>
          <a:p>
            <a:pPr marL="446088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 smtClean="0">
                <a:latin typeface="Verdana" panose="020B0604030504040204" pitchFamily="34" charset="0"/>
              </a:rPr>
              <a:t>Qualitäts- und Sicherheitsmanagement</a:t>
            </a:r>
            <a:endParaRPr lang="de-DE" altLang="de-DE" sz="2000" dirty="0" smtClean="0">
              <a:latin typeface="Verdana" panose="020B0604030504040204" pitchFamily="34" charset="0"/>
            </a:endParaRPr>
          </a:p>
          <a:p>
            <a:pPr marL="446088"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de-DE" altLang="de-DE" sz="20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13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xmlns="" id="{2FB5A3A1-D8A8-4755-853E-9BDFE41C5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6369050"/>
            <a:ext cx="2665413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B9634186-F801-4BDB-B5BA-FA4A3779F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1625"/>
            <a:ext cx="9167812" cy="1262063"/>
          </a:xfrm>
        </p:spPr>
        <p:txBody>
          <a:bodyPr/>
          <a:lstStyle/>
          <a:p>
            <a:pPr algn="l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Unsere Erwartungen an Sie …</a:t>
            </a:r>
            <a:endParaRPr lang="de-DE" altLang="de-DE" sz="3000" b="1" dirty="0">
              <a:solidFill>
                <a:srgbClr val="0066CC"/>
              </a:solidFill>
              <a:latin typeface="Verdana" panose="020B0604030504040204" pitchFamily="34" charset="0"/>
            </a:endParaRP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xmlns="" id="{DD744CA3-522C-4E70-918E-5FC513291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1691605"/>
            <a:ext cx="8900541" cy="4608511"/>
          </a:xfrm>
        </p:spPr>
        <p:txBody>
          <a:bodyPr tIns="0"/>
          <a:lstStyle/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altLang="de-DE" sz="2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DQR 6 – Bachelor Professional</a:t>
            </a:r>
          </a:p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z="2400" i="1" dirty="0" smtClean="0"/>
              <a:t>„… beschreibt </a:t>
            </a:r>
            <a:r>
              <a:rPr lang="de-DE" sz="2400" i="1" dirty="0"/>
              <a:t>Kompetenzen zur Planung, Bearbeitung und Auswertung von umfassenden fachlichen Aufgaben- und Problemstellungen sowie zur eigenverantwortlichen Steuerung von Prozessen in Teilbereichen eines wissenschaftlichen Faches oder in einem beruflichen Tätigkeitsfeld. </a:t>
            </a:r>
            <a:endParaRPr lang="de-DE" sz="2400" i="1" dirty="0" smtClean="0"/>
          </a:p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sz="2400" i="1" dirty="0" smtClean="0"/>
              <a:t>Die </a:t>
            </a:r>
            <a:r>
              <a:rPr lang="de-DE" sz="2400" i="1" dirty="0"/>
              <a:t>Anforderungsstruktur ist durch Komplexität und häufige Veränderungen </a:t>
            </a:r>
            <a:r>
              <a:rPr lang="de-DE" sz="2400" i="1" dirty="0" smtClean="0"/>
              <a:t>gekennzeichnet. …“</a:t>
            </a:r>
          </a:p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de-DE" altLang="de-DE" sz="1800" i="1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0" indent="0" algn="r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de-DE" altLang="de-DE" sz="1200" b="1" dirty="0" smtClean="0">
                <a:solidFill>
                  <a:schemeClr val="tx1"/>
                </a:solidFill>
                <a:latin typeface="Verdana" panose="020B0604030504040204" pitchFamily="34" charset="0"/>
              </a:rPr>
              <a:t>Bundesministerium für Bildung und Forschung</a:t>
            </a:r>
            <a:r>
              <a:rPr lang="de-DE" altLang="de-DE" sz="1200" dirty="0" smtClean="0">
                <a:solidFill>
                  <a:schemeClr val="tx1"/>
                </a:solidFill>
                <a:latin typeface="Verdana" panose="020B0604030504040204" pitchFamily="34" charset="0"/>
              </a:rPr>
              <a:t>, https</a:t>
            </a:r>
            <a:r>
              <a:rPr lang="de-DE" altLang="de-DE" sz="1200" dirty="0">
                <a:solidFill>
                  <a:schemeClr val="tx1"/>
                </a:solidFill>
                <a:latin typeface="Verdana" panose="020B0604030504040204" pitchFamily="34" charset="0"/>
              </a:rPr>
              <a:t>://www.dqr.de/content/2315.php</a:t>
            </a:r>
            <a:endParaRPr lang="de-DE" altLang="de-DE" sz="12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xmlns="" id="{15A5F73F-81F4-49BE-AAE9-393B4F33B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239713"/>
            <a:ext cx="4827588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1000"/>
              </a:lnSpc>
              <a:spcAft>
                <a:spcPct val="0"/>
              </a:spcAft>
            </a:pPr>
            <a:endParaRPr lang="de-DE" altLang="de-DE" sz="1500" dirty="0">
              <a:solidFill>
                <a:srgbClr val="B2B2B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57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E10C8C19-3E6E-4450-8228-58083A5B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6443663"/>
            <a:ext cx="2665412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4">
            <a:extLst>
              <a:ext uri="{FF2B5EF4-FFF2-40B4-BE49-F238E27FC236}">
                <a16:creationId xmlns:a16="http://schemas.microsoft.com/office/drawing/2014/main" xmlns="" id="{3DAA6FB8-74DB-48ED-B931-32C318CE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1625"/>
            <a:ext cx="9167812" cy="1262063"/>
          </a:xfrm>
        </p:spPr>
        <p:txBody>
          <a:bodyPr/>
          <a:lstStyle/>
          <a:p>
            <a:pPr algn="l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Was bieten wir …</a:t>
            </a:r>
            <a:endParaRPr lang="de-DE" altLang="de-DE" sz="3000" b="1" dirty="0">
              <a:solidFill>
                <a:srgbClr val="0066CC"/>
              </a:solidFill>
              <a:latin typeface="Verdana" panose="020B0604030504040204" pitchFamily="34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xmlns="" id="{486AB6F5-77CF-4E5D-9F3C-37473A779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1741488"/>
            <a:ext cx="5505450" cy="4981575"/>
          </a:xfrm>
        </p:spPr>
        <p:txBody>
          <a:bodyPr tIns="0"/>
          <a:lstStyle/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 smtClean="0">
                <a:latin typeface="Verdana" panose="020B0604030504040204" pitchFamily="34" charset="0"/>
              </a:rPr>
              <a:t>Ein starkes Netzwerk in Bremen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>
                <a:latin typeface="Verdana" panose="020B0604030504040204" pitchFamily="34" charset="0"/>
              </a:rPr>
              <a:t>e</a:t>
            </a:r>
            <a:r>
              <a:rPr lang="de-DE" altLang="de-DE" sz="2000" dirty="0" smtClean="0">
                <a:latin typeface="Verdana" panose="020B0604030504040204" pitchFamily="34" charset="0"/>
              </a:rPr>
              <a:t>nge Anbindung an die staatlichen Behörden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>
                <a:latin typeface="Verdana" panose="020B0604030504040204" pitchFamily="34" charset="0"/>
              </a:rPr>
              <a:t>q</a:t>
            </a:r>
            <a:r>
              <a:rPr lang="de-DE" altLang="de-DE" sz="2000" dirty="0" smtClean="0">
                <a:latin typeface="Verdana" panose="020B0604030504040204" pitchFamily="34" charset="0"/>
              </a:rPr>
              <a:t>ualifizierte Vorbereitung auf den Abschluss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>
                <a:latin typeface="Verdana" panose="020B0604030504040204" pitchFamily="34" charset="0"/>
              </a:rPr>
              <a:t>h</a:t>
            </a:r>
            <a:r>
              <a:rPr lang="de-DE" altLang="de-DE" sz="2000" dirty="0" smtClean="0">
                <a:latin typeface="Verdana" panose="020B0604030504040204" pitchFamily="34" charset="0"/>
              </a:rPr>
              <a:t>ochqualifizierte Lehrende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>
                <a:latin typeface="Verdana" panose="020B0604030504040204" pitchFamily="34" charset="0"/>
              </a:rPr>
              <a:t>i</a:t>
            </a:r>
            <a:r>
              <a:rPr lang="de-DE" altLang="de-DE" sz="2000" dirty="0" smtClean="0">
                <a:latin typeface="Verdana" panose="020B0604030504040204" pitchFamily="34" charset="0"/>
              </a:rPr>
              <a:t>ndividuelle Lernwege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 smtClean="0">
                <a:latin typeface="Verdana" panose="020B0604030504040204" pitchFamily="34" charset="0"/>
              </a:rPr>
              <a:t>Beratung für finanzielle Unterstützung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>
                <a:latin typeface="Verdana" panose="020B0604030504040204" pitchFamily="34" charset="0"/>
              </a:rPr>
              <a:t>s</a:t>
            </a:r>
            <a:r>
              <a:rPr lang="de-DE" altLang="de-DE" sz="2000" dirty="0" smtClean="0">
                <a:latin typeface="Verdana" panose="020B0604030504040204" pitchFamily="34" charset="0"/>
              </a:rPr>
              <a:t>icheres Lernen auch in der Pandemie </a:t>
            </a:r>
          </a:p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de-DE" altLang="de-DE" sz="2000" dirty="0" smtClean="0">
              <a:latin typeface="Verdana" panose="020B0604030504040204" pitchFamily="34" charset="0"/>
            </a:endParaRP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de-DE" altLang="de-DE" sz="2000" dirty="0" smtClean="0">
              <a:latin typeface="Verdana" panose="020B0604030504040204" pitchFamily="34" charset="0"/>
            </a:endParaRP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de-DE" altLang="de-DE" sz="2000" dirty="0" smtClean="0">
              <a:latin typeface="Verdana" panose="020B0604030504040204" pitchFamily="34" charset="0"/>
            </a:endParaRP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de-DE" altLang="de-DE" sz="2000" dirty="0">
              <a:latin typeface="Verdana" panose="020B0604030504040204" pitchFamily="34" charset="0"/>
            </a:endParaRPr>
          </a:p>
        </p:txBody>
      </p:sp>
      <p:pic>
        <p:nvPicPr>
          <p:cNvPr id="17413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4" descr="http://www.tak.de/dbimage.aspx?id=26">
            <a:extLst>
              <a:ext uri="{FF2B5EF4-FFF2-40B4-BE49-F238E27FC236}">
                <a16:creationId xmlns:a16="http://schemas.microsoft.com/office/drawing/2014/main" xmlns="" id="{0A753D65-5CAD-4224-B4F2-F3B354A0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889375"/>
            <a:ext cx="2709862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751218" y="1835621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</a:rPr>
              <a:t>Technikerschule Bremen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49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E10C8C19-3E6E-4450-8228-58083A5B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6443663"/>
            <a:ext cx="2665412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4">
            <a:extLst>
              <a:ext uri="{FF2B5EF4-FFF2-40B4-BE49-F238E27FC236}">
                <a16:creationId xmlns:a16="http://schemas.microsoft.com/office/drawing/2014/main" xmlns="" id="{3DAA6FB8-74DB-48ED-B931-32C318CE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1625"/>
            <a:ext cx="9167812" cy="1262063"/>
          </a:xfrm>
        </p:spPr>
        <p:txBody>
          <a:bodyPr/>
          <a:lstStyle/>
          <a:p>
            <a:pPr algn="l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Das Netzwerk</a:t>
            </a:r>
            <a:endParaRPr lang="de-DE" altLang="de-DE" sz="3000" b="1" dirty="0">
              <a:solidFill>
                <a:srgbClr val="0066CC"/>
              </a:solidFill>
              <a:latin typeface="Verdana" panose="020B0604030504040204" pitchFamily="34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xmlns="" id="{486AB6F5-77CF-4E5D-9F3C-37473A779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1741488"/>
            <a:ext cx="5505450" cy="4981575"/>
          </a:xfrm>
        </p:spPr>
        <p:txBody>
          <a:bodyPr tIns="0"/>
          <a:lstStyle/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 smtClean="0">
                <a:latin typeface="Verdana" panose="020B0604030504040204" pitchFamily="34" charset="0"/>
              </a:rPr>
              <a:t>Die Technikerschule Bremen ist über einen Trägerverein organisiert:</a:t>
            </a:r>
          </a:p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de-DE" altLang="de-DE" sz="2000" dirty="0" smtClean="0">
              <a:latin typeface="Verdana" panose="020B0604030504040204" pitchFamily="34" charset="0"/>
            </a:endParaRP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1800" dirty="0" smtClean="0">
                <a:latin typeface="Verdana" panose="020B0604030504040204" pitchFamily="34" charset="0"/>
              </a:rPr>
              <a:t>Handelskammer Bremen (IHK)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1800" dirty="0" smtClean="0">
                <a:latin typeface="Verdana" panose="020B0604030504040204" pitchFamily="34" charset="0"/>
              </a:rPr>
              <a:t>Handwerkskammer Bremen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1800" dirty="0" smtClean="0">
                <a:latin typeface="Verdana" panose="020B0604030504040204" pitchFamily="34" charset="0"/>
              </a:rPr>
              <a:t>Arbeitnehmerkammer Bremen</a:t>
            </a:r>
          </a:p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de-DE" altLang="de-DE" sz="20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360363" indent="-360363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000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 Gute Kontakte zu den Betrieben und   der Industrie im Lande Bremen</a:t>
            </a:r>
            <a:endParaRPr lang="de-DE" altLang="de-DE" sz="2000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de-DE" altLang="de-DE" sz="2000" dirty="0">
              <a:latin typeface="Verdana" panose="020B0604030504040204" pitchFamily="34" charset="0"/>
            </a:endParaRPr>
          </a:p>
        </p:txBody>
      </p:sp>
      <p:pic>
        <p:nvPicPr>
          <p:cNvPr id="17413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xmlns="" id="{DC4C2F0A-A5AB-4807-B391-BEA674D6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550931"/>
            <a:ext cx="1368152" cy="6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Handelskammer Bremen">
            <a:extLst>
              <a:ext uri="{FF2B5EF4-FFF2-40B4-BE49-F238E27FC236}">
                <a16:creationId xmlns:a16="http://schemas.microsoft.com/office/drawing/2014/main" xmlns="" id="{977442AB-9B40-4BCF-A3DF-8DDC9D58A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719580"/>
            <a:ext cx="2869525" cy="63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 descr="Logo der Handwerkskammer Oldenburg">
            <a:extLst>
              <a:ext uri="{FF2B5EF4-FFF2-40B4-BE49-F238E27FC236}">
                <a16:creationId xmlns:a16="http://schemas.microsoft.com/office/drawing/2014/main" xmlns="" id="{4D2B35F0-256B-4AD6-B27A-F35E7507F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9" r="22393"/>
          <a:stretch/>
        </p:blipFill>
        <p:spPr bwMode="auto">
          <a:xfrm>
            <a:off x="6958013" y="4637844"/>
            <a:ext cx="2643581" cy="6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751218" y="1835621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</a:rPr>
              <a:t>Technikerschule Bremen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E10C8C19-3E6E-4450-8228-58083A5B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6443663"/>
            <a:ext cx="2665412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4">
            <a:extLst>
              <a:ext uri="{FF2B5EF4-FFF2-40B4-BE49-F238E27FC236}">
                <a16:creationId xmlns:a16="http://schemas.microsoft.com/office/drawing/2014/main" xmlns="" id="{3DAA6FB8-74DB-48ED-B931-32C318CE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1625"/>
            <a:ext cx="9167812" cy="1262063"/>
          </a:xfrm>
        </p:spPr>
        <p:txBody>
          <a:bodyPr/>
          <a:lstStyle/>
          <a:p>
            <a:pPr algn="l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Staatliche Ersatzschule</a:t>
            </a:r>
            <a:endParaRPr lang="de-DE" altLang="de-DE" sz="3000" b="1" dirty="0">
              <a:solidFill>
                <a:srgbClr val="0066CC"/>
              </a:solidFill>
              <a:latin typeface="Verdana" panose="020B0604030504040204" pitchFamily="34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xmlns="" id="{486AB6F5-77CF-4E5D-9F3C-37473A779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824" y="1741488"/>
            <a:ext cx="6324648" cy="4198589"/>
          </a:xfrm>
        </p:spPr>
        <p:txBody>
          <a:bodyPr tIns="0"/>
          <a:lstStyle/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1800" dirty="0" smtClean="0">
                <a:latin typeface="Verdana" panose="020B0604030504040204" pitchFamily="34" charset="0"/>
              </a:rPr>
              <a:t>Technikerschule eigenständig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1800" dirty="0">
                <a:latin typeface="Verdana" panose="020B0604030504040204" pitchFamily="34" charset="0"/>
              </a:rPr>
              <a:t>n</a:t>
            </a:r>
            <a:r>
              <a:rPr lang="de-DE" altLang="de-DE" sz="1800" dirty="0" smtClean="0">
                <a:latin typeface="Verdana" panose="020B0604030504040204" pitchFamily="34" charset="0"/>
              </a:rPr>
              <a:t>icht gewinnorientiert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1800" dirty="0">
                <a:latin typeface="Verdana" panose="020B0604030504040204" pitchFamily="34" charset="0"/>
              </a:rPr>
              <a:t>k</a:t>
            </a:r>
            <a:r>
              <a:rPr lang="de-DE" altLang="de-DE" sz="1800" dirty="0" smtClean="0">
                <a:latin typeface="Verdana" panose="020B0604030504040204" pitchFamily="34" charset="0"/>
              </a:rPr>
              <a:t>eine Lernmittelfreiheit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de-DE" altLang="de-DE" sz="1800" dirty="0" smtClean="0">
              <a:latin typeface="Verdana" panose="020B0604030504040204" pitchFamily="34" charset="0"/>
            </a:endParaRPr>
          </a:p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1800" dirty="0" smtClean="0">
                <a:latin typeface="Verdana" panose="020B0604030504040204" pitchFamily="34" charset="0"/>
              </a:rPr>
              <a:t>Aber starke </a:t>
            </a:r>
            <a:r>
              <a:rPr lang="de-DE" altLang="de-DE" sz="1800" dirty="0" smtClean="0">
                <a:latin typeface="Verdana" panose="020B0604030504040204" pitchFamily="34" charset="0"/>
              </a:rPr>
              <a:t>Kooperation mit der</a:t>
            </a:r>
            <a:r>
              <a:rPr lang="de-DE" altLang="de-DE" sz="1800" dirty="0" smtClean="0">
                <a:latin typeface="Verdana" panose="020B0604030504040204" pitchFamily="34" charset="0"/>
              </a:rPr>
              <a:t> Senatorin: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1800" dirty="0" smtClean="0">
                <a:latin typeface="Verdana" panose="020B0604030504040204" pitchFamily="34" charset="0"/>
              </a:rPr>
              <a:t>Lehrende Fachkräfte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1800" dirty="0" smtClean="0">
                <a:latin typeface="Verdana" panose="020B0604030504040204" pitchFamily="34" charset="0"/>
              </a:rPr>
              <a:t>Digitalpakt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1800" dirty="0" smtClean="0">
                <a:latin typeface="Verdana" panose="020B0604030504040204" pitchFamily="34" charset="0"/>
              </a:rPr>
              <a:t>Schulungs- und Laborräume 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1800" dirty="0" smtClean="0">
                <a:latin typeface="Verdana" panose="020B0604030504040204" pitchFamily="34" charset="0"/>
              </a:rPr>
              <a:t>Lehrplane entsprechend der KMK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de-DE" altLang="de-DE" sz="2000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17413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751218" y="1835621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</a:rPr>
              <a:t>Technikerschule Bremen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65"/>
          <a:stretch/>
        </p:blipFill>
        <p:spPr>
          <a:xfrm>
            <a:off x="6958013" y="3715680"/>
            <a:ext cx="2304256" cy="9144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972472" y="4622470"/>
            <a:ext cx="2275337" cy="9144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-152373" r="43671" b="152373"/>
          <a:stretch/>
        </p:blipFill>
        <p:spPr>
          <a:xfrm>
            <a:off x="6728942" y="4377748"/>
            <a:ext cx="2275337" cy="91440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87314" y="6176806"/>
            <a:ext cx="4320480" cy="1115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400" b="1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STAATLICH </a:t>
            </a:r>
            <a:r>
              <a:rPr lang="de-DE" altLang="de-DE" sz="2400" b="1" dirty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GEPRÜFTER</a:t>
            </a:r>
          </a:p>
          <a:p>
            <a:pPr marL="0" indent="0" algn="ctr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400" b="1" dirty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TECHNIKER*IN</a:t>
            </a:r>
            <a:endParaRPr lang="de-DE" altLang="de-DE" sz="24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6664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>
            <a:extLst>
              <a:ext uri="{FF2B5EF4-FFF2-40B4-BE49-F238E27FC236}">
                <a16:creationId xmlns:a16="http://schemas.microsoft.com/office/drawing/2014/main" xmlns="" id="{3DAA6FB8-74DB-48ED-B931-32C318CE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1625"/>
            <a:ext cx="9167812" cy="1262063"/>
          </a:xfrm>
        </p:spPr>
        <p:txBody>
          <a:bodyPr/>
          <a:lstStyle/>
          <a:p>
            <a:pPr algn="l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Angebot und Standorte</a:t>
            </a:r>
            <a:endParaRPr lang="de-DE" altLang="de-DE" sz="3000" b="1" dirty="0">
              <a:solidFill>
                <a:srgbClr val="0066CC"/>
              </a:solidFill>
              <a:latin typeface="Verdana" panose="020B0604030504040204" pitchFamily="34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xmlns="" id="{486AB6F5-77CF-4E5D-9F3C-37473A779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824" y="1741488"/>
            <a:ext cx="6324648" cy="4198589"/>
          </a:xfrm>
        </p:spPr>
        <p:txBody>
          <a:bodyPr tIns="0"/>
          <a:lstStyle/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b="1" dirty="0">
                <a:solidFill>
                  <a:srgbClr val="0066CC"/>
                </a:solidFill>
                <a:latin typeface="Verdana" panose="020B0604030504040204" pitchFamily="34" charset="0"/>
              </a:rPr>
              <a:t>Angebote</a:t>
            </a:r>
          </a:p>
          <a:p>
            <a:pPr eaLnBrk="1">
              <a:lnSpc>
                <a:spcPct val="15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Maschinentechnik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Elektrotechnik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Lebensmitteltechnik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de-DE" altLang="de-DE" sz="18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b="1" dirty="0">
                <a:solidFill>
                  <a:srgbClr val="0066CC"/>
                </a:solidFill>
                <a:latin typeface="Verdana" panose="020B0604030504040204" pitchFamily="34" charset="0"/>
              </a:rPr>
              <a:t>Standorte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Technikerschule Bremen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Technisches Bildungszentrum Mitte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Schulzentrum Vegesack</a:t>
            </a: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Schulzentrum </a:t>
            </a:r>
            <a:r>
              <a:rPr lang="de-DE" altLang="de-DE" sz="1800" dirty="0" err="1">
                <a:solidFill>
                  <a:schemeClr val="tx1"/>
                </a:solidFill>
                <a:latin typeface="Verdana" panose="020B0604030504040204" pitchFamily="34" charset="0"/>
              </a:rPr>
              <a:t>Rübekamp</a:t>
            </a:r>
            <a:endParaRPr lang="de-DE" altLang="de-DE" sz="18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>
              <a:lnSpc>
                <a:spcPct val="101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Schulzentrum </a:t>
            </a: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Utbremen</a:t>
            </a:r>
            <a:endParaRPr lang="de-DE" altLang="de-DE" sz="18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17413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751218" y="1835621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</a:rPr>
              <a:t>Technikerschule Bremen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2" name="Picture 6" descr="http://www.tbz-bremen.de/uploads/pics/TBZ_aus_Geb_1_250_px_04.png">
            <a:extLst>
              <a:ext uri="{FF2B5EF4-FFF2-40B4-BE49-F238E27FC236}">
                <a16:creationId xmlns:a16="http://schemas.microsoft.com/office/drawing/2014/main" xmlns="" id="{8FC4F69D-DD07-47D5-ABD6-E4B997E1B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2" y="3617206"/>
            <a:ext cx="2665413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223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>
            <a:extLst>
              <a:ext uri="{FF2B5EF4-FFF2-40B4-BE49-F238E27FC236}">
                <a16:creationId xmlns:a16="http://schemas.microsoft.com/office/drawing/2014/main" xmlns="" id="{3DAA6FB8-74DB-48ED-B931-32C318CE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1625"/>
            <a:ext cx="9167812" cy="1262063"/>
          </a:xfrm>
        </p:spPr>
        <p:txBody>
          <a:bodyPr/>
          <a:lstStyle/>
          <a:p>
            <a:pPr algn="l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Unterrichtsprogramme</a:t>
            </a:r>
            <a:endParaRPr lang="de-DE" altLang="de-DE" sz="3000" b="1" dirty="0">
              <a:solidFill>
                <a:srgbClr val="0066CC"/>
              </a:solidFill>
              <a:latin typeface="Verdana" panose="020B0604030504040204" pitchFamily="34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xmlns="" id="{486AB6F5-77CF-4E5D-9F3C-37473A779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824" y="1741488"/>
            <a:ext cx="5832648" cy="4486621"/>
          </a:xfrm>
        </p:spPr>
        <p:txBody>
          <a:bodyPr tIns="0"/>
          <a:lstStyle/>
          <a:p>
            <a:pPr marL="0" indent="0" eaLnBrk="1">
              <a:lnSpc>
                <a:spcPct val="101000"/>
              </a:lnSpc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Vollzeit:</a:t>
            </a:r>
          </a:p>
          <a:p>
            <a:pPr marL="285750" indent="-285750" eaLnBrk="1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2 Jahre, 4 Semester, 33 Stunden pro Woche,</a:t>
            </a:r>
            <a:b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in der Regel 8 </a:t>
            </a:r>
            <a:r>
              <a:rPr lang="de-DE" altLang="de-DE" sz="1800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UStd</a:t>
            </a: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. </a:t>
            </a: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a</a:t>
            </a: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m Tag</a:t>
            </a:r>
          </a:p>
          <a:p>
            <a:pPr marL="285750" indent="-285750" eaLnBrk="1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1490 € pro Semester</a:t>
            </a:r>
            <a:endParaRPr lang="de-DE" altLang="de-DE" sz="18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0" indent="0" eaLnBrk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Teilzeit:</a:t>
            </a:r>
          </a:p>
          <a:p>
            <a:pPr marL="285750" indent="-285750" eaLnBrk="1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4 </a:t>
            </a: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Jahre, </a:t>
            </a: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8 </a:t>
            </a: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Semester, </a:t>
            </a: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2 Tage Unterricht  </a:t>
            </a: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Stunden pro </a:t>
            </a: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Woche, in </a:t>
            </a: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der Regel 8 </a:t>
            </a:r>
            <a:r>
              <a:rPr lang="de-DE" altLang="de-DE" sz="1800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UStd</a:t>
            </a: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. am Tag</a:t>
            </a:r>
          </a:p>
          <a:p>
            <a:pPr marL="285750" indent="-285750" eaLnBrk="1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950 </a:t>
            </a: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€ pro Semester</a:t>
            </a:r>
          </a:p>
          <a:p>
            <a:pPr marL="0" indent="0" eaLnBrk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Berufsbegleitendes Abendprogramm:</a:t>
            </a:r>
          </a:p>
          <a:p>
            <a:pPr marL="285750" indent="-285750" eaLnBrk="1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>
                <a:solidFill>
                  <a:schemeClr val="tx1"/>
                </a:solidFill>
                <a:latin typeface="Verdana" panose="020B0604030504040204" pitchFamily="34" charset="0"/>
              </a:rPr>
              <a:t>a</a:t>
            </a: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nalog zu Teilzeit, jedoch nur am Abend und am Samstag</a:t>
            </a:r>
            <a:endParaRPr lang="de-DE" altLang="de-DE" sz="18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285750" indent="-285750" eaLnBrk="1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de-DE" altLang="de-DE" sz="1800" dirty="0" smtClean="0">
                <a:solidFill>
                  <a:schemeClr val="tx1"/>
                </a:solidFill>
                <a:latin typeface="Verdana" panose="020B0604030504040204" pitchFamily="34" charset="0"/>
              </a:rPr>
              <a:t>Weiteres in Planung</a:t>
            </a:r>
            <a:endParaRPr lang="de-DE" altLang="de-DE" sz="18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0" indent="0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de-DE" altLang="de-DE" sz="2000" b="1" dirty="0">
              <a:solidFill>
                <a:srgbClr val="0066CC"/>
              </a:solidFill>
              <a:latin typeface="Verdana" panose="020B0604030504040204" pitchFamily="34" charset="0"/>
            </a:endParaRPr>
          </a:p>
        </p:txBody>
      </p:sp>
      <p:pic>
        <p:nvPicPr>
          <p:cNvPr id="17413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">
            <a:extLst>
              <a:ext uri="{FF2B5EF4-FFF2-40B4-BE49-F238E27FC236}">
                <a16:creationId xmlns:a16="http://schemas.microsoft.com/office/drawing/2014/main" xmlns="" id="{A0F7A128-B1AA-49A0-8B23-EBA6A196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751013"/>
            <a:ext cx="26892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751218" y="1835621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</a:rPr>
              <a:t>Technikerschule Bremen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10C8C19-3E6E-4450-8228-58083A5B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6443663"/>
            <a:ext cx="2665412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583928" y="6588149"/>
            <a:ext cx="4320480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altLang="de-DE" sz="2400" b="1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Wechsel ist möglich!</a:t>
            </a:r>
            <a:endParaRPr lang="de-DE" altLang="de-DE" sz="24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72" y="3707829"/>
            <a:ext cx="2678179" cy="17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2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>
            <a:extLst>
              <a:ext uri="{FF2B5EF4-FFF2-40B4-BE49-F238E27FC236}">
                <a16:creationId xmlns:a16="http://schemas.microsoft.com/office/drawing/2014/main" xmlns="" id="{3DAA6FB8-74DB-48ED-B931-32C318CE5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301625"/>
            <a:ext cx="9167812" cy="1262063"/>
          </a:xfrm>
        </p:spPr>
        <p:txBody>
          <a:bodyPr/>
          <a:lstStyle/>
          <a:p>
            <a:pPr algn="l" eaLnBrk="1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sz="3000" b="1" dirty="0" smtClean="0">
                <a:solidFill>
                  <a:srgbClr val="0066CC"/>
                </a:solidFill>
                <a:latin typeface="Verdana" panose="020B0604030504040204" pitchFamily="34" charset="0"/>
              </a:rPr>
              <a:t>Stundentafel Maschinentechnik </a:t>
            </a:r>
            <a:endParaRPr lang="de-DE" altLang="de-DE" sz="3000" b="1" dirty="0">
              <a:solidFill>
                <a:srgbClr val="0066CC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751218" y="1835621"/>
            <a:ext cx="18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</a:rPr>
              <a:t>Technikerschule Bremen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10C8C19-3E6E-4450-8228-58083A5B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22" y="6443663"/>
            <a:ext cx="2665412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7257781" y="1751012"/>
            <a:ext cx="2823091" cy="1677987"/>
            <a:chOff x="6944272" y="1751012"/>
            <a:chExt cx="2823091" cy="1677987"/>
          </a:xfrm>
        </p:grpSpPr>
        <p:pic>
          <p:nvPicPr>
            <p:cNvPr id="12" name="Grafik 5">
              <a:extLst>
                <a:ext uri="{FF2B5EF4-FFF2-40B4-BE49-F238E27FC236}">
                  <a16:creationId xmlns:a16="http://schemas.microsoft.com/office/drawing/2014/main" xmlns="" id="{3073B828-1ACE-48DB-9988-1114BE53A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272" y="1751012"/>
              <a:ext cx="2686424" cy="167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7535115" y="1847581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Maschinentechnik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756" y="3779837"/>
            <a:ext cx="2696134" cy="1797582"/>
          </a:xfrm>
          <a:prstGeom prst="rect">
            <a:avLst/>
          </a:prstGeom>
        </p:spPr>
      </p:pic>
      <p:sp>
        <p:nvSpPr>
          <p:cNvPr id="17" name="Inhaltsplatzhalter 16"/>
          <p:cNvSpPr>
            <a:spLocks noGrp="1"/>
          </p:cNvSpPr>
          <p:nvPr>
            <p:ph idx="1"/>
          </p:nvPr>
        </p:nvSpPr>
        <p:spPr>
          <a:xfrm>
            <a:off x="623888" y="1768475"/>
            <a:ext cx="6326853" cy="49879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800" b="1" dirty="0" smtClean="0"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Übergreifender Bereich (11 SWS):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Deutsch, Englisch, Politik</a:t>
            </a:r>
            <a:br>
              <a:rPr lang="de-DE" sz="18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</a:pPr>
            <a:r>
              <a:rPr lang="de-DE" sz="1800" b="1" dirty="0" smtClean="0"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Fachrichtungsbezogener Grundlagenbereich (21 SWS):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Mathe, Technologie, Technische Mechanik, Technische Informatik, Technische Kommunikation</a:t>
            </a:r>
            <a:b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</a:pPr>
            <a:r>
              <a:rPr lang="de-DE" sz="1800" b="1" dirty="0" smtClean="0"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Fachrichtungsbezogener Anwendungsbereich, Prüfungen(28 SWS):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Konstruktionslehre, Fertigungstechnik, Industriebetriebslehre, Automatisierung</a:t>
            </a:r>
            <a:b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</a:pPr>
            <a:r>
              <a:rPr lang="de-DE" sz="1800" b="1" dirty="0" smtClean="0"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Wahlpflichtmodule (5 SWS):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Projektarbeit, FEM, CAD-DA, QM/QS, SAP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70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Benutzerdefiniert</PresentationFormat>
  <Paragraphs>146</Paragraphs>
  <Slides>15</Slides>
  <Notes>15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 Unicode MS</vt:lpstr>
      <vt:lpstr>Microsoft YaHei</vt:lpstr>
      <vt:lpstr>Arial</vt:lpstr>
      <vt:lpstr>Times New Roman</vt:lpstr>
      <vt:lpstr>Verdana</vt:lpstr>
      <vt:lpstr>Wingdings</vt:lpstr>
      <vt:lpstr>Office Theme</vt:lpstr>
      <vt:lpstr>Infoabend  der Technikerschule Bremen</vt:lpstr>
      <vt:lpstr>Sie sind hier, weil …</vt:lpstr>
      <vt:lpstr>Unsere Erwartungen an Sie …</vt:lpstr>
      <vt:lpstr>Was bieten wir …</vt:lpstr>
      <vt:lpstr>Das Netzwerk</vt:lpstr>
      <vt:lpstr>Staatliche Ersatzschule</vt:lpstr>
      <vt:lpstr>Angebot und Standorte</vt:lpstr>
      <vt:lpstr>Unterrichtsprogramme</vt:lpstr>
      <vt:lpstr>Stundentafel Maschinentechnik </vt:lpstr>
      <vt:lpstr>Stundentafel Elektrotechnik </vt:lpstr>
      <vt:lpstr>Förderungen</vt:lpstr>
      <vt:lpstr>Vorbereitungskurs: Mathematik</vt:lpstr>
      <vt:lpstr>Fragen</vt:lpstr>
      <vt:lpstr>Was ist noch zu machen…</vt:lpstr>
      <vt:lpstr>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zur Vorstellung  der Technikerschule Bremen</dc:title>
  <dc:creator>Christian Bröhenhorst</dc:creator>
  <cp:lastModifiedBy>Technikerschule Bremen (Patrick Zark)</cp:lastModifiedBy>
  <cp:revision>74</cp:revision>
  <cp:lastPrinted>1601-01-01T00:00:00Z</cp:lastPrinted>
  <dcterms:created xsi:type="dcterms:W3CDTF">2015-09-02T13:15:02Z</dcterms:created>
  <dcterms:modified xsi:type="dcterms:W3CDTF">2020-11-10T15:13:54Z</dcterms:modified>
</cp:coreProperties>
</file>